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7" r:id="rId1"/>
  </p:sldMasterIdLst>
  <p:sldIdLst>
    <p:sldId id="256" r:id="rId2"/>
    <p:sldId id="259" r:id="rId3"/>
    <p:sldId id="257" r:id="rId4"/>
    <p:sldId id="263" r:id="rId5"/>
    <p:sldId id="260" r:id="rId6"/>
    <p:sldId id="262" r:id="rId7"/>
    <p:sldId id="264" r:id="rId8"/>
    <p:sldId id="265" r:id="rId9"/>
    <p:sldId id="266" r:id="rId10"/>
    <p:sldId id="267" r:id="rId11"/>
    <p:sldId id="268" r:id="rId12"/>
    <p:sldId id="272" r:id="rId13"/>
    <p:sldId id="269" r:id="rId14"/>
    <p:sldId id="270" r:id="rId15"/>
    <p:sldId id="271"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0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30"/>
    <p:restoredTop sz="96327"/>
  </p:normalViewPr>
  <p:slideViewPr>
    <p:cSldViewPr snapToGrid="0" snapToObjects="1">
      <p:cViewPr varScale="1">
        <p:scale>
          <a:sx n="97" d="100"/>
          <a:sy n="97" d="100"/>
        </p:scale>
        <p:origin x="208" y="1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9/20/21</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744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9/20/21</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364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9/20/21</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582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9/20/21</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337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9/20/21</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394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9/20/21</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622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9/20/21</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686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9/20/21</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95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9/20/21</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568061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9/20/21</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391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9/20/21</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43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9/20/21</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727489564"/>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6" r:id="rId10"/>
    <p:sldLayoutId id="2147483875"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mailto:eduardodmr@y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710B-B1C2-C246-87D1-407F60AC62C1}"/>
              </a:ext>
            </a:extLst>
          </p:cNvPr>
          <p:cNvSpPr>
            <a:spLocks noGrp="1"/>
          </p:cNvSpPr>
          <p:nvPr>
            <p:ph type="ctrTitle"/>
          </p:nvPr>
        </p:nvSpPr>
        <p:spPr>
          <a:xfrm>
            <a:off x="7019509" y="1031199"/>
            <a:ext cx="4025901" cy="1806426"/>
          </a:xfrm>
        </p:spPr>
        <p:txBody>
          <a:bodyPr>
            <a:normAutofit/>
          </a:bodyPr>
          <a:lstStyle/>
          <a:p>
            <a:pPr algn="r"/>
            <a:r>
              <a:rPr lang="en-US" sz="5400" b="0">
                <a:latin typeface="Calibri Light" panose="020F0302020204030204" pitchFamily="34" charset="0"/>
                <a:cs typeface="Calibri Light" panose="020F0302020204030204" pitchFamily="34" charset="0"/>
              </a:rPr>
              <a:t>Cyclistic</a:t>
            </a:r>
            <a:r>
              <a:rPr lang="en-US" sz="5400"/>
              <a:t> </a:t>
            </a:r>
            <a:br>
              <a:rPr lang="en-US" sz="5400"/>
            </a:br>
            <a:r>
              <a:rPr lang="en-US" sz="5400" b="0">
                <a:latin typeface="Calibri Light" panose="020F0302020204030204" pitchFamily="34" charset="0"/>
                <a:cs typeface="Calibri Light" panose="020F0302020204030204" pitchFamily="34" charset="0"/>
              </a:rPr>
              <a:t>Bike-Share</a:t>
            </a:r>
          </a:p>
        </p:txBody>
      </p:sp>
      <p:sp>
        <p:nvSpPr>
          <p:cNvPr id="3" name="Subtitle 2">
            <a:extLst>
              <a:ext uri="{FF2B5EF4-FFF2-40B4-BE49-F238E27FC236}">
                <a16:creationId xmlns:a16="http://schemas.microsoft.com/office/drawing/2014/main" id="{879C24D2-E20F-0447-9009-F8956F8B8498}"/>
              </a:ext>
            </a:extLst>
          </p:cNvPr>
          <p:cNvSpPr>
            <a:spLocks noGrp="1"/>
          </p:cNvSpPr>
          <p:nvPr>
            <p:ph type="subTitle" idx="1"/>
          </p:nvPr>
        </p:nvSpPr>
        <p:spPr>
          <a:xfrm>
            <a:off x="7486650" y="4283239"/>
            <a:ext cx="4025900" cy="1475177"/>
          </a:xfrm>
        </p:spPr>
        <p:txBody>
          <a:bodyPr>
            <a:normAutofit/>
          </a:bodyPr>
          <a:lstStyle/>
          <a:p>
            <a:r>
              <a:rPr lang="en-US">
                <a:latin typeface="Calibri Light" panose="020F0302020204030204" pitchFamily="34" charset="0"/>
                <a:cs typeface="Calibri Light" panose="020F0302020204030204" pitchFamily="34" charset="0"/>
              </a:rPr>
              <a:t>September, 20 2021</a:t>
            </a:r>
          </a:p>
          <a:p>
            <a:r>
              <a:rPr lang="en-US">
                <a:latin typeface="Calibri Light" panose="020F0302020204030204" pitchFamily="34" charset="0"/>
                <a:cs typeface="Calibri Light" panose="020F0302020204030204" pitchFamily="34" charset="0"/>
              </a:rPr>
              <a:t>Author: Eduardo Rodrigues</a:t>
            </a:r>
          </a:p>
        </p:txBody>
      </p:sp>
      <p:pic>
        <p:nvPicPr>
          <p:cNvPr id="22" name="Picture 21">
            <a:extLst>
              <a:ext uri="{FF2B5EF4-FFF2-40B4-BE49-F238E27FC236}">
                <a16:creationId xmlns:a16="http://schemas.microsoft.com/office/drawing/2014/main" id="{4429A915-1E60-EA47-A36C-905D2B7E7B6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7105" b="90764" l="7117" r="91993">
                        <a14:foregroundMark x1="46797" y1="7282" x2="55160" y2="7460"/>
                        <a14:foregroundMark x1="8007" y1="47602" x2="8541" y2="56128"/>
                        <a14:foregroundMark x1="91815" y1="43694" x2="91993" y2="53464"/>
                        <a14:foregroundMark x1="50534" y1="90764" x2="54626" y2="90586"/>
                        <a14:foregroundMark x1="7117" y1="46714" x2="7117" y2="46004"/>
                        <a14:foregroundMark x1="48932" y1="34281" x2="50712" y2="33925"/>
                        <a14:foregroundMark x1="42171" y1="39609" x2="47509" y2="35169"/>
                        <a14:foregroundMark x1="47509" y1="38011" x2="57117" y2="23979"/>
                        <a14:foregroundMark x1="53203" y1="35879" x2="61922" y2="38544"/>
                        <a14:foregroundMark x1="61922" y1="38544" x2="61922" y2="38544"/>
                        <a14:foregroundMark x1="47331" y1="45648" x2="53025" y2="47602"/>
                        <a14:foregroundMark x1="49644" y1="52753" x2="51601" y2="60213"/>
                        <a14:foregroundMark x1="59786" y1="49911" x2="56406" y2="59503"/>
                        <a14:foregroundMark x1="56406" y1="59503" x2="57829" y2="61279"/>
                        <a14:foregroundMark x1="74733" y1="53464" x2="76868" y2="62700"/>
                        <a14:foregroundMark x1="76868" y1="62700" x2="76512" y2="63766"/>
                        <a14:foregroundMark x1="68505" y1="66430" x2="61388" y2="64121"/>
                        <a14:foregroundMark x1="71708" y1="49911" x2="69751" y2="49734"/>
                        <a14:foregroundMark x1="39680" y1="49378" x2="35943" y2="60036"/>
                        <a14:foregroundMark x1="32918" y1="48668" x2="26690" y2="53996"/>
                        <a14:foregroundMark x1="38612" y1="48135" x2="34875" y2="48845"/>
                        <a14:foregroundMark x1="32918" y1="66785" x2="43238" y2="63588"/>
                        <a14:foregroundMark x1="43238" y1="63588" x2="45018" y2="61634"/>
                        <a14:foregroundMark x1="43772" y1="58615" x2="42705" y2="50266"/>
                        <a14:foregroundMark x1="24733" y1="60036" x2="30783" y2="66252"/>
                        <a14:foregroundMark x1="60498" y1="26998" x2="59253" y2="23801"/>
                      </a14:backgroundRemoval>
                    </a14:imgEffect>
                    <a14:imgEffect>
                      <a14:sharpenSoften amount="25000"/>
                    </a14:imgEffect>
                    <a14:imgEffect>
                      <a14:brightnessContrast bright="-20000" contrast="40000"/>
                    </a14:imgEffect>
                  </a14:imgLayer>
                </a14:imgProps>
              </a:ext>
            </a:extLst>
          </a:blip>
          <a:srcRect t="987" r="3" b="3"/>
          <a:stretch/>
        </p:blipFill>
        <p:spPr>
          <a:xfrm>
            <a:off x="464555" y="513032"/>
            <a:ext cx="5631445" cy="5585785"/>
          </a:xfrm>
          <a:prstGeom prst="rect">
            <a:avLst/>
          </a:prstGeom>
        </p:spPr>
      </p:pic>
    </p:spTree>
    <p:extLst>
      <p:ext uri="{BB962C8B-B14F-4D97-AF65-F5344CB8AC3E}">
        <p14:creationId xmlns:p14="http://schemas.microsoft.com/office/powerpoint/2010/main" val="2555844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469D08-15BC-2740-ACAC-7C4EBD8337DF}"/>
              </a:ext>
            </a:extLst>
          </p:cNvPr>
          <p:cNvPicPr>
            <a:picLocks/>
          </p:cNvPicPr>
          <p:nvPr/>
        </p:nvPicPr>
        <p:blipFill>
          <a:blip r:embed="rId2"/>
          <a:srcRect/>
          <a:stretch/>
        </p:blipFill>
        <p:spPr>
          <a:xfrm>
            <a:off x="4084320" y="1435532"/>
            <a:ext cx="7806555" cy="4811466"/>
          </a:xfrm>
          <a:prstGeom prst="rect">
            <a:avLst/>
          </a:prstGeom>
          <a:solidFill>
            <a:schemeClr val="bg1"/>
          </a:solidFill>
        </p:spPr>
      </p:pic>
      <p:sp>
        <p:nvSpPr>
          <p:cNvPr id="184" name="Subtitle 2">
            <a:extLst>
              <a:ext uri="{FF2B5EF4-FFF2-40B4-BE49-F238E27FC236}">
                <a16:creationId xmlns:a16="http://schemas.microsoft.com/office/drawing/2014/main" id="{44C299C7-D06A-6B42-BF27-0144CBF59228}"/>
              </a:ext>
            </a:extLst>
          </p:cNvPr>
          <p:cNvSpPr txBox="1">
            <a:spLocks/>
          </p:cNvSpPr>
          <p:nvPr/>
        </p:nvSpPr>
        <p:spPr>
          <a:xfrm>
            <a:off x="144275" y="1907271"/>
            <a:ext cx="3842509" cy="3867988"/>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200">
                <a:solidFill>
                  <a:schemeClr val="bg1"/>
                </a:solidFill>
              </a:rPr>
              <a:t>Number of rides of members is higher in the morning from 5am to 10am and from 4pm to 7pm. This is probably due the fact members might be using the bike to commute.</a:t>
            </a:r>
          </a:p>
        </p:txBody>
      </p:sp>
      <p:sp>
        <p:nvSpPr>
          <p:cNvPr id="4" name="Subtitle 2">
            <a:extLst>
              <a:ext uri="{FF2B5EF4-FFF2-40B4-BE49-F238E27FC236}">
                <a16:creationId xmlns:a16="http://schemas.microsoft.com/office/drawing/2014/main" id="{6EACC557-55A6-DB47-A18B-51D14008216E}"/>
              </a:ext>
            </a:extLst>
          </p:cNvPr>
          <p:cNvSpPr txBox="1">
            <a:spLocks/>
          </p:cNvSpPr>
          <p:nvPr/>
        </p:nvSpPr>
        <p:spPr>
          <a:xfrm>
            <a:off x="144275" y="306662"/>
            <a:ext cx="9301498" cy="908821"/>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solidFill>
                  <a:schemeClr val="bg1"/>
                </a:solidFill>
              </a:rPr>
              <a:t>Number of Rides per Hour</a:t>
            </a:r>
          </a:p>
          <a:p>
            <a:pPr algn="r"/>
            <a:endParaRPr lang="en-US" sz="3200">
              <a:solidFill>
                <a:schemeClr val="accent4"/>
              </a:solidFill>
            </a:endParaRPr>
          </a:p>
        </p:txBody>
      </p:sp>
    </p:spTree>
    <p:extLst>
      <p:ext uri="{BB962C8B-B14F-4D97-AF65-F5344CB8AC3E}">
        <p14:creationId xmlns:p14="http://schemas.microsoft.com/office/powerpoint/2010/main" val="1868393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469D08-15BC-2740-ACAC-7C4EBD8337DF}"/>
              </a:ext>
            </a:extLst>
          </p:cNvPr>
          <p:cNvPicPr>
            <a:picLocks/>
          </p:cNvPicPr>
          <p:nvPr/>
        </p:nvPicPr>
        <p:blipFill>
          <a:blip r:embed="rId2"/>
          <a:srcRect/>
          <a:stretch/>
        </p:blipFill>
        <p:spPr>
          <a:xfrm>
            <a:off x="4084320" y="1606659"/>
            <a:ext cx="7806555" cy="4469211"/>
          </a:xfrm>
          <a:prstGeom prst="rect">
            <a:avLst/>
          </a:prstGeom>
          <a:solidFill>
            <a:schemeClr val="bg1"/>
          </a:solidFill>
        </p:spPr>
      </p:pic>
      <p:sp>
        <p:nvSpPr>
          <p:cNvPr id="184" name="Subtitle 2">
            <a:extLst>
              <a:ext uri="{FF2B5EF4-FFF2-40B4-BE49-F238E27FC236}">
                <a16:creationId xmlns:a16="http://schemas.microsoft.com/office/drawing/2014/main" id="{44C299C7-D06A-6B42-BF27-0144CBF59228}"/>
              </a:ext>
            </a:extLst>
          </p:cNvPr>
          <p:cNvSpPr txBox="1">
            <a:spLocks/>
          </p:cNvSpPr>
          <p:nvPr/>
        </p:nvSpPr>
        <p:spPr>
          <a:xfrm>
            <a:off x="144275" y="1907270"/>
            <a:ext cx="3842509" cy="416859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200">
                <a:solidFill>
                  <a:schemeClr val="bg1"/>
                </a:solidFill>
              </a:rPr>
              <a:t>The average ride length of members does not change much during the day. The curve representing the fluctuation is almost flat. </a:t>
            </a:r>
          </a:p>
        </p:txBody>
      </p:sp>
      <p:sp>
        <p:nvSpPr>
          <p:cNvPr id="4" name="Subtitle 2">
            <a:extLst>
              <a:ext uri="{FF2B5EF4-FFF2-40B4-BE49-F238E27FC236}">
                <a16:creationId xmlns:a16="http://schemas.microsoft.com/office/drawing/2014/main" id="{6EACC557-55A6-DB47-A18B-51D14008216E}"/>
              </a:ext>
            </a:extLst>
          </p:cNvPr>
          <p:cNvSpPr txBox="1">
            <a:spLocks/>
          </p:cNvSpPr>
          <p:nvPr/>
        </p:nvSpPr>
        <p:spPr>
          <a:xfrm>
            <a:off x="144275" y="306662"/>
            <a:ext cx="9301498" cy="908821"/>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solidFill>
                  <a:schemeClr val="bg1"/>
                </a:solidFill>
              </a:rPr>
              <a:t>Average Ride Length per Hour</a:t>
            </a:r>
          </a:p>
          <a:p>
            <a:pPr algn="r"/>
            <a:endParaRPr lang="en-US" sz="3200">
              <a:solidFill>
                <a:schemeClr val="accent4"/>
              </a:solidFill>
            </a:endParaRPr>
          </a:p>
        </p:txBody>
      </p:sp>
    </p:spTree>
    <p:extLst>
      <p:ext uri="{BB962C8B-B14F-4D97-AF65-F5344CB8AC3E}">
        <p14:creationId xmlns:p14="http://schemas.microsoft.com/office/powerpoint/2010/main" val="772850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469D08-15BC-2740-ACAC-7C4EBD8337DF}"/>
              </a:ext>
            </a:extLst>
          </p:cNvPr>
          <p:cNvPicPr>
            <a:picLocks/>
          </p:cNvPicPr>
          <p:nvPr/>
        </p:nvPicPr>
        <p:blipFill>
          <a:blip r:embed="rId2"/>
          <a:srcRect/>
          <a:stretch/>
        </p:blipFill>
        <p:spPr>
          <a:xfrm>
            <a:off x="3829050" y="1215484"/>
            <a:ext cx="8001000" cy="5228180"/>
          </a:xfrm>
          <a:prstGeom prst="rect">
            <a:avLst/>
          </a:prstGeom>
          <a:solidFill>
            <a:schemeClr val="bg1"/>
          </a:solidFill>
        </p:spPr>
      </p:pic>
      <p:sp>
        <p:nvSpPr>
          <p:cNvPr id="184" name="Subtitle 2">
            <a:extLst>
              <a:ext uri="{FF2B5EF4-FFF2-40B4-BE49-F238E27FC236}">
                <a16:creationId xmlns:a16="http://schemas.microsoft.com/office/drawing/2014/main" id="{44C299C7-D06A-6B42-BF27-0144CBF59228}"/>
              </a:ext>
            </a:extLst>
          </p:cNvPr>
          <p:cNvSpPr txBox="1">
            <a:spLocks/>
          </p:cNvSpPr>
          <p:nvPr/>
        </p:nvSpPr>
        <p:spPr>
          <a:xfrm>
            <a:off x="144275" y="1907270"/>
            <a:ext cx="3527613" cy="275045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200">
                <a:solidFill>
                  <a:schemeClr val="bg1"/>
                </a:solidFill>
              </a:rPr>
              <a:t>The 5 most used stations that are located near touristic hotspots are mostly used by casual riders.</a:t>
            </a:r>
          </a:p>
        </p:txBody>
      </p:sp>
      <p:sp>
        <p:nvSpPr>
          <p:cNvPr id="4" name="Subtitle 2">
            <a:extLst>
              <a:ext uri="{FF2B5EF4-FFF2-40B4-BE49-F238E27FC236}">
                <a16:creationId xmlns:a16="http://schemas.microsoft.com/office/drawing/2014/main" id="{6EACC557-55A6-DB47-A18B-51D14008216E}"/>
              </a:ext>
            </a:extLst>
          </p:cNvPr>
          <p:cNvSpPr txBox="1">
            <a:spLocks/>
          </p:cNvSpPr>
          <p:nvPr/>
        </p:nvSpPr>
        <p:spPr>
          <a:xfrm>
            <a:off x="144275" y="306662"/>
            <a:ext cx="9301498" cy="908821"/>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solidFill>
                  <a:schemeClr val="bg1"/>
                </a:solidFill>
              </a:rPr>
              <a:t>Average Ride Length per Hour</a:t>
            </a:r>
          </a:p>
          <a:p>
            <a:pPr algn="r"/>
            <a:endParaRPr lang="en-US" sz="3200">
              <a:solidFill>
                <a:schemeClr val="accent4"/>
              </a:solidFill>
            </a:endParaRPr>
          </a:p>
        </p:txBody>
      </p:sp>
    </p:spTree>
    <p:extLst>
      <p:ext uri="{BB962C8B-B14F-4D97-AF65-F5344CB8AC3E}">
        <p14:creationId xmlns:p14="http://schemas.microsoft.com/office/powerpoint/2010/main" val="3079893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7343613-D43B-D640-AB3D-0AB310AA574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7105" b="90764" l="7117" r="91993">
                        <a14:foregroundMark x1="46797" y1="7282" x2="55160" y2="7460"/>
                        <a14:foregroundMark x1="8007" y1="47602" x2="8541" y2="56128"/>
                        <a14:foregroundMark x1="91815" y1="43694" x2="91993" y2="53464"/>
                        <a14:foregroundMark x1="50534" y1="90764" x2="54626" y2="90586"/>
                        <a14:foregroundMark x1="7117" y1="46714" x2="7117" y2="46004"/>
                        <a14:foregroundMark x1="48932" y1="34281" x2="50712" y2="33925"/>
                        <a14:foregroundMark x1="42171" y1="39609" x2="47509" y2="35169"/>
                        <a14:foregroundMark x1="47509" y1="38011" x2="57117" y2="23979"/>
                        <a14:foregroundMark x1="53203" y1="35879" x2="61922" y2="38544"/>
                        <a14:foregroundMark x1="61922" y1="38544" x2="61922" y2="38544"/>
                        <a14:foregroundMark x1="47331" y1="45648" x2="53025" y2="47602"/>
                        <a14:foregroundMark x1="49644" y1="52753" x2="51601" y2="60213"/>
                        <a14:foregroundMark x1="59786" y1="49911" x2="56406" y2="59503"/>
                        <a14:foregroundMark x1="56406" y1="59503" x2="57829" y2="61279"/>
                        <a14:foregroundMark x1="74733" y1="53464" x2="76868" y2="62700"/>
                        <a14:foregroundMark x1="76868" y1="62700" x2="76512" y2="63766"/>
                        <a14:foregroundMark x1="68505" y1="66430" x2="61388" y2="64121"/>
                        <a14:foregroundMark x1="71708" y1="49911" x2="69751" y2="49734"/>
                        <a14:foregroundMark x1="39680" y1="49378" x2="35943" y2="60036"/>
                        <a14:foregroundMark x1="32918" y1="48668" x2="26690" y2="53996"/>
                        <a14:foregroundMark x1="38612" y1="48135" x2="34875" y2="48845"/>
                        <a14:foregroundMark x1="32918" y1="66785" x2="43238" y2="63588"/>
                        <a14:foregroundMark x1="43238" y1="63588" x2="45018" y2="61634"/>
                        <a14:foregroundMark x1="43772" y1="58615" x2="42705" y2="50266"/>
                        <a14:foregroundMark x1="24733" y1="60036" x2="30783" y2="66252"/>
                        <a14:foregroundMark x1="60498" y1="26998" x2="59253" y2="23801"/>
                      </a14:backgroundRemoval>
                    </a14:imgEffect>
                    <a14:imgEffect>
                      <a14:sharpenSoften amount="25000"/>
                    </a14:imgEffect>
                    <a14:imgEffect>
                      <a14:brightnessContrast bright="-20000" contrast="40000"/>
                    </a14:imgEffect>
                  </a14:imgLayer>
                </a14:imgProps>
              </a:ext>
            </a:extLst>
          </a:blip>
          <a:srcRect l="6487" t="4743" r="5393" b="8275"/>
          <a:stretch/>
        </p:blipFill>
        <p:spPr>
          <a:xfrm>
            <a:off x="4626864" y="2099295"/>
            <a:ext cx="2938272" cy="2905542"/>
          </a:xfrm>
          <a:prstGeom prst="rect">
            <a:avLst/>
          </a:prstGeom>
          <a:solidFill>
            <a:schemeClr val="bg1">
              <a:lumMod val="95000"/>
            </a:schemeClr>
          </a:solidFill>
        </p:spPr>
      </p:pic>
      <p:sp>
        <p:nvSpPr>
          <p:cNvPr id="15" name="Title 1">
            <a:extLst>
              <a:ext uri="{FF2B5EF4-FFF2-40B4-BE49-F238E27FC236}">
                <a16:creationId xmlns:a16="http://schemas.microsoft.com/office/drawing/2014/main" id="{7DB032C5-9D6A-EC46-95D5-26984EB2D3B3}"/>
              </a:ext>
            </a:extLst>
          </p:cNvPr>
          <p:cNvSpPr txBox="1">
            <a:spLocks/>
          </p:cNvSpPr>
          <p:nvPr/>
        </p:nvSpPr>
        <p:spPr>
          <a:xfrm>
            <a:off x="431422" y="0"/>
            <a:ext cx="3662236" cy="938884"/>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spcAft>
                <a:spcPts val="600"/>
              </a:spcAft>
            </a:pPr>
            <a:r>
              <a:rPr lang="en-US" sz="4400">
                <a:solidFill>
                  <a:schemeClr val="accent1">
                    <a:lumMod val="50000"/>
                  </a:schemeClr>
                </a:solidFill>
              </a:rPr>
              <a:t>Key Insights</a:t>
            </a:r>
          </a:p>
        </p:txBody>
      </p:sp>
      <p:sp>
        <p:nvSpPr>
          <p:cNvPr id="2" name="Up Arrow 1">
            <a:extLst>
              <a:ext uri="{FF2B5EF4-FFF2-40B4-BE49-F238E27FC236}">
                <a16:creationId xmlns:a16="http://schemas.microsoft.com/office/drawing/2014/main" id="{67A746C4-ACC3-6F4A-B227-E3057B908DDD}"/>
              </a:ext>
            </a:extLst>
          </p:cNvPr>
          <p:cNvSpPr/>
          <p:nvPr/>
        </p:nvSpPr>
        <p:spPr>
          <a:xfrm rot="-3600000">
            <a:off x="4397783" y="2636574"/>
            <a:ext cx="505967" cy="372053"/>
          </a:xfrm>
          <a:prstGeom prst="upArrow">
            <a:avLst>
              <a:gd name="adj1" fmla="val 54367"/>
              <a:gd name="adj2" fmla="val 50000"/>
            </a:avLst>
          </a:prstGeom>
          <a:solidFill>
            <a:srgbClr val="15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56079"/>
              </a:solidFill>
            </a:endParaRPr>
          </a:p>
        </p:txBody>
      </p:sp>
      <p:sp>
        <p:nvSpPr>
          <p:cNvPr id="23" name="Up Arrow 22">
            <a:extLst>
              <a:ext uri="{FF2B5EF4-FFF2-40B4-BE49-F238E27FC236}">
                <a16:creationId xmlns:a16="http://schemas.microsoft.com/office/drawing/2014/main" id="{1CCCE3C7-193C-0347-8AAB-4E5D47F75750}"/>
              </a:ext>
            </a:extLst>
          </p:cNvPr>
          <p:cNvSpPr/>
          <p:nvPr/>
        </p:nvSpPr>
        <p:spPr>
          <a:xfrm rot="3600000">
            <a:off x="7294070" y="2636574"/>
            <a:ext cx="505967" cy="372053"/>
          </a:xfrm>
          <a:prstGeom prst="upArrow">
            <a:avLst>
              <a:gd name="adj1" fmla="val 54367"/>
              <a:gd name="adj2" fmla="val 50000"/>
            </a:avLst>
          </a:prstGeom>
          <a:solidFill>
            <a:srgbClr val="15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56079"/>
              </a:solidFill>
            </a:endParaRPr>
          </a:p>
        </p:txBody>
      </p:sp>
      <p:sp>
        <p:nvSpPr>
          <p:cNvPr id="24" name="Up Arrow 23">
            <a:extLst>
              <a:ext uri="{FF2B5EF4-FFF2-40B4-BE49-F238E27FC236}">
                <a16:creationId xmlns:a16="http://schemas.microsoft.com/office/drawing/2014/main" id="{7A62C923-A9A4-2947-91F5-A01FB9C953A7}"/>
              </a:ext>
            </a:extLst>
          </p:cNvPr>
          <p:cNvSpPr/>
          <p:nvPr/>
        </p:nvSpPr>
        <p:spPr>
          <a:xfrm rot="7200000">
            <a:off x="7294069" y="4103702"/>
            <a:ext cx="505967" cy="372053"/>
          </a:xfrm>
          <a:prstGeom prst="upArrow">
            <a:avLst>
              <a:gd name="adj1" fmla="val 54367"/>
              <a:gd name="adj2" fmla="val 50000"/>
            </a:avLst>
          </a:prstGeom>
          <a:solidFill>
            <a:srgbClr val="15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56079"/>
              </a:solidFill>
            </a:endParaRPr>
          </a:p>
        </p:txBody>
      </p:sp>
      <p:sp>
        <p:nvSpPr>
          <p:cNvPr id="25" name="Up Arrow 24">
            <a:extLst>
              <a:ext uri="{FF2B5EF4-FFF2-40B4-BE49-F238E27FC236}">
                <a16:creationId xmlns:a16="http://schemas.microsoft.com/office/drawing/2014/main" id="{D7B38135-DB8F-F042-92FF-59C9F93A35CB}"/>
              </a:ext>
            </a:extLst>
          </p:cNvPr>
          <p:cNvSpPr/>
          <p:nvPr/>
        </p:nvSpPr>
        <p:spPr>
          <a:xfrm rot="-7200000">
            <a:off x="4403586" y="4103701"/>
            <a:ext cx="505967" cy="372053"/>
          </a:xfrm>
          <a:prstGeom prst="upArrow">
            <a:avLst>
              <a:gd name="adj1" fmla="val 54367"/>
              <a:gd name="adj2" fmla="val 50000"/>
            </a:avLst>
          </a:prstGeom>
          <a:solidFill>
            <a:srgbClr val="156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56079"/>
              </a:solidFill>
            </a:endParaRPr>
          </a:p>
        </p:txBody>
      </p:sp>
      <p:sp>
        <p:nvSpPr>
          <p:cNvPr id="22" name="Subtitle 2">
            <a:extLst>
              <a:ext uri="{FF2B5EF4-FFF2-40B4-BE49-F238E27FC236}">
                <a16:creationId xmlns:a16="http://schemas.microsoft.com/office/drawing/2014/main" id="{6CAC4E35-D93B-8745-A881-22ED9D98C010}"/>
              </a:ext>
            </a:extLst>
          </p:cNvPr>
          <p:cNvSpPr txBox="1">
            <a:spLocks/>
          </p:cNvSpPr>
          <p:nvPr/>
        </p:nvSpPr>
        <p:spPr>
          <a:xfrm>
            <a:off x="8071309" y="4272702"/>
            <a:ext cx="4018026" cy="22047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a:solidFill>
                  <a:schemeClr val="accent4"/>
                </a:solidFill>
              </a:rPr>
              <a:t>Member’s average ride length is pretty consistent and does not change much during the day. Casual riders average ride length changes a lot and does not show a pattern.</a:t>
            </a:r>
            <a:endParaRPr lang="en-US" sz="1400" b="1"/>
          </a:p>
          <a:p>
            <a:pPr marL="0" indent="0">
              <a:lnSpc>
                <a:spcPct val="90000"/>
              </a:lnSpc>
              <a:buNone/>
            </a:pPr>
            <a:endParaRPr lang="en-US" sz="1400"/>
          </a:p>
        </p:txBody>
      </p:sp>
      <p:sp>
        <p:nvSpPr>
          <p:cNvPr id="224" name="Subtitle 2">
            <a:extLst>
              <a:ext uri="{FF2B5EF4-FFF2-40B4-BE49-F238E27FC236}">
                <a16:creationId xmlns:a16="http://schemas.microsoft.com/office/drawing/2014/main" id="{13CE1F4C-19C9-AC45-A6AC-86DD8A2C78F4}"/>
              </a:ext>
            </a:extLst>
          </p:cNvPr>
          <p:cNvSpPr txBox="1">
            <a:spLocks/>
          </p:cNvSpPr>
          <p:nvPr/>
        </p:nvSpPr>
        <p:spPr>
          <a:xfrm>
            <a:off x="431422" y="1899068"/>
            <a:ext cx="3311058" cy="122285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a:solidFill>
                  <a:schemeClr val="accent4"/>
                </a:solidFill>
              </a:rPr>
              <a:t>Members in general ride more but for a shorter period than casual riders.</a:t>
            </a:r>
          </a:p>
          <a:p>
            <a:pPr marL="0" algn="ctr">
              <a:lnSpc>
                <a:spcPct val="90000"/>
              </a:lnSpc>
            </a:pPr>
            <a:endParaRPr lang="en-US" sz="1400"/>
          </a:p>
          <a:p>
            <a:pPr marL="0" indent="0" algn="ctr">
              <a:lnSpc>
                <a:spcPct val="90000"/>
              </a:lnSpc>
              <a:buNone/>
            </a:pPr>
            <a:endParaRPr lang="en-US" sz="1400"/>
          </a:p>
        </p:txBody>
      </p:sp>
      <p:sp>
        <p:nvSpPr>
          <p:cNvPr id="20" name="Subtitle 2">
            <a:extLst>
              <a:ext uri="{FF2B5EF4-FFF2-40B4-BE49-F238E27FC236}">
                <a16:creationId xmlns:a16="http://schemas.microsoft.com/office/drawing/2014/main" id="{1F4A8DB4-B5BF-1948-A31B-91C1EEF38C8F}"/>
              </a:ext>
            </a:extLst>
          </p:cNvPr>
          <p:cNvSpPr txBox="1">
            <a:spLocks/>
          </p:cNvSpPr>
          <p:nvPr/>
        </p:nvSpPr>
        <p:spPr>
          <a:xfrm>
            <a:off x="102665" y="4272702"/>
            <a:ext cx="3968571" cy="9388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a:solidFill>
                  <a:schemeClr val="accent4"/>
                </a:solidFill>
              </a:rPr>
              <a:t>Casual riders are more active on the weekends.</a:t>
            </a:r>
            <a:endParaRPr lang="en-US" sz="1400"/>
          </a:p>
        </p:txBody>
      </p:sp>
      <p:sp>
        <p:nvSpPr>
          <p:cNvPr id="21" name="Subtitle 2">
            <a:extLst>
              <a:ext uri="{FF2B5EF4-FFF2-40B4-BE49-F238E27FC236}">
                <a16:creationId xmlns:a16="http://schemas.microsoft.com/office/drawing/2014/main" id="{51A643B7-305D-A64F-9B74-0F69767B132A}"/>
              </a:ext>
            </a:extLst>
          </p:cNvPr>
          <p:cNvSpPr txBox="1">
            <a:spLocks/>
          </p:cNvSpPr>
          <p:nvPr/>
        </p:nvSpPr>
        <p:spPr>
          <a:xfrm>
            <a:off x="7865170" y="1720329"/>
            <a:ext cx="3216248" cy="140159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a:solidFill>
                  <a:schemeClr val="accent4"/>
                </a:solidFill>
              </a:rPr>
              <a:t>Members tend to ride more early in the morning and late afternoon.</a:t>
            </a:r>
            <a:endParaRPr lang="en-US" sz="1400" b="1"/>
          </a:p>
          <a:p>
            <a:pPr marL="0" indent="0">
              <a:lnSpc>
                <a:spcPct val="90000"/>
              </a:lnSpc>
              <a:buNone/>
            </a:pPr>
            <a:endParaRPr lang="en-US" sz="1400"/>
          </a:p>
        </p:txBody>
      </p:sp>
    </p:spTree>
    <p:extLst>
      <p:ext uri="{BB962C8B-B14F-4D97-AF65-F5344CB8AC3E}">
        <p14:creationId xmlns:p14="http://schemas.microsoft.com/office/powerpoint/2010/main" val="2494479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032C5-9D6A-EC46-95D5-26984EB2D3B3}"/>
              </a:ext>
            </a:extLst>
          </p:cNvPr>
          <p:cNvSpPr txBox="1">
            <a:spLocks/>
          </p:cNvSpPr>
          <p:nvPr/>
        </p:nvSpPr>
        <p:spPr>
          <a:xfrm>
            <a:off x="431422" y="0"/>
            <a:ext cx="3662236" cy="938884"/>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spcAft>
                <a:spcPts val="600"/>
              </a:spcAft>
            </a:pPr>
            <a:r>
              <a:rPr lang="en-US" sz="4400">
                <a:solidFill>
                  <a:schemeClr val="accent1">
                    <a:lumMod val="50000"/>
                  </a:schemeClr>
                </a:solidFill>
              </a:rPr>
              <a:t>Summary</a:t>
            </a:r>
          </a:p>
        </p:txBody>
      </p:sp>
      <p:sp>
        <p:nvSpPr>
          <p:cNvPr id="4" name="TextBox 3">
            <a:extLst>
              <a:ext uri="{FF2B5EF4-FFF2-40B4-BE49-F238E27FC236}">
                <a16:creationId xmlns:a16="http://schemas.microsoft.com/office/drawing/2014/main" id="{4D2E418B-11DC-B140-804C-F1FD22C35F5E}"/>
              </a:ext>
            </a:extLst>
          </p:cNvPr>
          <p:cNvSpPr txBox="1"/>
          <p:nvPr/>
        </p:nvSpPr>
        <p:spPr>
          <a:xfrm>
            <a:off x="557213" y="1493043"/>
            <a:ext cx="11087100" cy="5293757"/>
          </a:xfrm>
          <a:prstGeom prst="rect">
            <a:avLst/>
          </a:prstGeom>
          <a:noFill/>
        </p:spPr>
        <p:txBody>
          <a:bodyPr wrap="square" rtlCol="0">
            <a:spAutoFit/>
          </a:bodyPr>
          <a:lstStyle/>
          <a:p>
            <a:pPr marL="285750" indent="-285750">
              <a:buFont typeface="Arial" panose="020B0604020202020204" pitchFamily="34" charset="0"/>
              <a:buChar char="•"/>
            </a:pPr>
            <a:r>
              <a:rPr lang="en-US" sz="2000"/>
              <a:t>Casual riders use the bike more on the weekend for recreational purposes. Weekend usage for casual riders grow both in number of rides and average ride length.</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Members use the service to commute to work, school or any other routine activity. The high usage early in the morning and late afternoon could be representing that.</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The average ride length does not have correlation with number of rides. In spite of higher number of rides in total, member’s average ride length is considerably lower.</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Classic bikes are the most used ones, specially by members.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The most used stations are mostly used by casual riders.</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726625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032C5-9D6A-EC46-95D5-26984EB2D3B3}"/>
              </a:ext>
            </a:extLst>
          </p:cNvPr>
          <p:cNvSpPr txBox="1">
            <a:spLocks/>
          </p:cNvSpPr>
          <p:nvPr/>
        </p:nvSpPr>
        <p:spPr>
          <a:xfrm>
            <a:off x="431421" y="0"/>
            <a:ext cx="5526467" cy="938884"/>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spcAft>
                <a:spcPts val="600"/>
              </a:spcAft>
            </a:pPr>
            <a:r>
              <a:rPr lang="en-US" sz="4400">
                <a:solidFill>
                  <a:schemeClr val="accent1">
                    <a:lumMod val="50000"/>
                  </a:schemeClr>
                </a:solidFill>
              </a:rPr>
              <a:t>Recommendations</a:t>
            </a:r>
          </a:p>
        </p:txBody>
      </p:sp>
      <p:sp>
        <p:nvSpPr>
          <p:cNvPr id="5" name="TextBox 4">
            <a:extLst>
              <a:ext uri="{FF2B5EF4-FFF2-40B4-BE49-F238E27FC236}">
                <a16:creationId xmlns:a16="http://schemas.microsoft.com/office/drawing/2014/main" id="{76F45965-4EF2-AE4C-B782-FAB6C84877F3}"/>
              </a:ext>
            </a:extLst>
          </p:cNvPr>
          <p:cNvSpPr txBox="1"/>
          <p:nvPr/>
        </p:nvSpPr>
        <p:spPr>
          <a:xfrm>
            <a:off x="557213" y="1493043"/>
            <a:ext cx="11087100" cy="4708981"/>
          </a:xfrm>
          <a:prstGeom prst="rect">
            <a:avLst/>
          </a:prstGeom>
          <a:noFill/>
        </p:spPr>
        <p:txBody>
          <a:bodyPr wrap="square" rtlCol="0">
            <a:spAutoFit/>
          </a:bodyPr>
          <a:lstStyle/>
          <a:p>
            <a:pPr marL="342900" indent="-342900">
              <a:buFont typeface="+mj-lt"/>
              <a:buAutoNum type="arabicPeriod"/>
            </a:pPr>
            <a:r>
              <a:rPr lang="en-US" sz="2000"/>
              <a:t>As casual riders tend to ride much more, a way to encourage them to migrate to annual membership would be changing the way Cyclistic charges the client to a ride length charge system instead of single-ride of daily passes. </a:t>
            </a:r>
          </a:p>
          <a:p>
            <a:pPr marL="342900" indent="-342900">
              <a:buFont typeface="+mj-lt"/>
              <a:buAutoNum type="arabicPeriod"/>
            </a:pPr>
            <a:endParaRPr lang="en-US" sz="2000"/>
          </a:p>
          <a:p>
            <a:pPr marL="342900" indent="-342900">
              <a:buFont typeface="+mj-lt"/>
              <a:buAutoNum type="arabicPeriod"/>
            </a:pPr>
            <a:endParaRPr lang="en-US" sz="2000"/>
          </a:p>
          <a:p>
            <a:pPr marL="342900" indent="-342900">
              <a:buFont typeface="+mj-lt"/>
              <a:buAutoNum type="arabicPeriod"/>
            </a:pPr>
            <a:endParaRPr lang="en-US" sz="2000"/>
          </a:p>
          <a:p>
            <a:pPr marL="342900" indent="-342900">
              <a:buFont typeface="+mj-lt"/>
              <a:buAutoNum type="arabicPeriod"/>
            </a:pPr>
            <a:r>
              <a:rPr lang="en-US" sz="2000"/>
              <a:t>Casual members ride more (length and number of rides) on the weekend so we should focus the marketing campaign (offering discounts and hosting events) to attract to annual memberships on the weekends.</a:t>
            </a:r>
          </a:p>
          <a:p>
            <a:pPr marL="342900" indent="-342900">
              <a:buFont typeface="+mj-lt"/>
              <a:buAutoNum type="arabicPeriod"/>
            </a:pPr>
            <a:endParaRPr lang="en-US" sz="2000"/>
          </a:p>
          <a:p>
            <a:pPr marL="342900" indent="-342900">
              <a:buFont typeface="+mj-lt"/>
              <a:buAutoNum type="arabicPeriod"/>
            </a:pPr>
            <a:endParaRPr lang="en-US" sz="2000"/>
          </a:p>
          <a:p>
            <a:pPr marL="342900" indent="-342900">
              <a:buFont typeface="+mj-lt"/>
              <a:buAutoNum type="arabicPeriod"/>
            </a:pPr>
            <a:endParaRPr lang="en-US" sz="2000"/>
          </a:p>
          <a:p>
            <a:pPr marL="342900" indent="-342900">
              <a:buFont typeface="+mj-lt"/>
              <a:buAutoNum type="arabicPeriod"/>
            </a:pPr>
            <a:r>
              <a:rPr lang="en-US" sz="2000"/>
              <a:t>Advertising on the most used stations and the ones near touristic places could be a good strategy to attract casual riders since they are the majority in number of rides on those stations.</a:t>
            </a:r>
          </a:p>
        </p:txBody>
      </p:sp>
    </p:spTree>
    <p:extLst>
      <p:ext uri="{BB962C8B-B14F-4D97-AF65-F5344CB8AC3E}">
        <p14:creationId xmlns:p14="http://schemas.microsoft.com/office/powerpoint/2010/main" val="639783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7343613-D43B-D640-AB3D-0AB310AA574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7105" b="90764" l="7117" r="91993">
                        <a14:foregroundMark x1="46797" y1="7282" x2="55160" y2="7460"/>
                        <a14:foregroundMark x1="8007" y1="47602" x2="8541" y2="56128"/>
                        <a14:foregroundMark x1="91815" y1="43694" x2="91993" y2="53464"/>
                        <a14:foregroundMark x1="50534" y1="90764" x2="54626" y2="90586"/>
                        <a14:foregroundMark x1="7117" y1="46714" x2="7117" y2="46004"/>
                        <a14:foregroundMark x1="48932" y1="34281" x2="50712" y2="33925"/>
                        <a14:foregroundMark x1="42171" y1="39609" x2="47509" y2="35169"/>
                        <a14:foregroundMark x1="47509" y1="38011" x2="57117" y2="23979"/>
                        <a14:foregroundMark x1="53203" y1="35879" x2="61922" y2="38544"/>
                        <a14:foregroundMark x1="61922" y1="38544" x2="61922" y2="38544"/>
                        <a14:foregroundMark x1="47331" y1="45648" x2="53025" y2="47602"/>
                        <a14:foregroundMark x1="49644" y1="52753" x2="51601" y2="60213"/>
                        <a14:foregroundMark x1="59786" y1="49911" x2="56406" y2="59503"/>
                        <a14:foregroundMark x1="56406" y1="59503" x2="57829" y2="61279"/>
                        <a14:foregroundMark x1="74733" y1="53464" x2="76868" y2="62700"/>
                        <a14:foregroundMark x1="76868" y1="62700" x2="76512" y2="63766"/>
                        <a14:foregroundMark x1="68505" y1="66430" x2="61388" y2="64121"/>
                        <a14:foregroundMark x1="71708" y1="49911" x2="69751" y2="49734"/>
                        <a14:foregroundMark x1="39680" y1="49378" x2="35943" y2="60036"/>
                        <a14:foregroundMark x1="32918" y1="48668" x2="26690" y2="53996"/>
                        <a14:foregroundMark x1="38612" y1="48135" x2="34875" y2="48845"/>
                        <a14:foregroundMark x1="32918" y1="66785" x2="43238" y2="63588"/>
                        <a14:foregroundMark x1="43238" y1="63588" x2="45018" y2="61634"/>
                        <a14:foregroundMark x1="43772" y1="58615" x2="42705" y2="50266"/>
                        <a14:foregroundMark x1="24733" y1="60036" x2="30783" y2="66252"/>
                        <a14:foregroundMark x1="60498" y1="26998" x2="59253" y2="23801"/>
                      </a14:backgroundRemoval>
                    </a14:imgEffect>
                    <a14:imgEffect>
                      <a14:sharpenSoften amount="25000"/>
                    </a14:imgEffect>
                    <a14:imgEffect>
                      <a14:brightnessContrast bright="-20000" contrast="40000"/>
                    </a14:imgEffect>
                  </a14:imgLayer>
                </a14:imgProps>
              </a:ext>
            </a:extLst>
          </a:blip>
          <a:srcRect l="6487" t="4743" r="5393" b="8275"/>
          <a:stretch/>
        </p:blipFill>
        <p:spPr>
          <a:xfrm>
            <a:off x="5141213" y="863574"/>
            <a:ext cx="5188649" cy="5130852"/>
          </a:xfrm>
          <a:prstGeom prst="rect">
            <a:avLst/>
          </a:prstGeom>
          <a:solidFill>
            <a:schemeClr val="bg2"/>
          </a:solidFill>
        </p:spPr>
      </p:pic>
      <p:sp>
        <p:nvSpPr>
          <p:cNvPr id="15" name="Title 1">
            <a:extLst>
              <a:ext uri="{FF2B5EF4-FFF2-40B4-BE49-F238E27FC236}">
                <a16:creationId xmlns:a16="http://schemas.microsoft.com/office/drawing/2014/main" id="{7DB032C5-9D6A-EC46-95D5-26984EB2D3B3}"/>
              </a:ext>
            </a:extLst>
          </p:cNvPr>
          <p:cNvSpPr txBox="1">
            <a:spLocks/>
          </p:cNvSpPr>
          <p:nvPr/>
        </p:nvSpPr>
        <p:spPr>
          <a:xfrm>
            <a:off x="459997" y="700087"/>
            <a:ext cx="3662236" cy="448627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nSpc>
                <a:spcPct val="150000"/>
              </a:lnSpc>
              <a:spcAft>
                <a:spcPts val="600"/>
              </a:spcAft>
            </a:pPr>
            <a:r>
              <a:rPr lang="en-US" sz="4400" b="0">
                <a:solidFill>
                  <a:schemeClr val="accent1">
                    <a:lumMod val="50000"/>
                  </a:schemeClr>
                </a:solidFill>
                <a:latin typeface="Calibri Light" panose="020F0302020204030204" pitchFamily="34" charset="0"/>
                <a:cs typeface="Calibri Light" panose="020F0302020204030204" pitchFamily="34" charset="0"/>
              </a:rPr>
              <a:t>THANK YOU </a:t>
            </a:r>
          </a:p>
          <a:p>
            <a:pPr>
              <a:lnSpc>
                <a:spcPct val="150000"/>
              </a:lnSpc>
              <a:spcAft>
                <a:spcPts val="600"/>
              </a:spcAft>
            </a:pPr>
            <a:r>
              <a:rPr lang="en-US" sz="4400" b="0">
                <a:solidFill>
                  <a:schemeClr val="accent1">
                    <a:lumMod val="50000"/>
                  </a:schemeClr>
                </a:solidFill>
                <a:latin typeface="Calibri Light" panose="020F0302020204030204" pitchFamily="34" charset="0"/>
                <a:cs typeface="Calibri Light" panose="020F0302020204030204" pitchFamily="34" charset="0"/>
              </a:rPr>
              <a:t>AND</a:t>
            </a:r>
          </a:p>
          <a:p>
            <a:pPr>
              <a:lnSpc>
                <a:spcPct val="150000"/>
              </a:lnSpc>
              <a:spcAft>
                <a:spcPts val="600"/>
              </a:spcAft>
            </a:pPr>
            <a:r>
              <a:rPr lang="en-US" sz="4400" b="0">
                <a:solidFill>
                  <a:schemeClr val="accent1">
                    <a:lumMod val="50000"/>
                  </a:schemeClr>
                </a:solidFill>
                <a:latin typeface="Calibri Light" panose="020F0302020204030204" pitchFamily="34" charset="0"/>
                <a:cs typeface="Calibri Light" panose="020F0302020204030204" pitchFamily="34" charset="0"/>
              </a:rPr>
              <a:t>RIDE SAFE.</a:t>
            </a:r>
          </a:p>
        </p:txBody>
      </p:sp>
      <p:sp>
        <p:nvSpPr>
          <p:cNvPr id="12" name="Subtitle 2">
            <a:extLst>
              <a:ext uri="{FF2B5EF4-FFF2-40B4-BE49-F238E27FC236}">
                <a16:creationId xmlns:a16="http://schemas.microsoft.com/office/drawing/2014/main" id="{07778878-298D-CF4A-A37D-7D14E9485851}"/>
              </a:ext>
            </a:extLst>
          </p:cNvPr>
          <p:cNvSpPr txBox="1">
            <a:spLocks/>
          </p:cNvSpPr>
          <p:nvPr/>
        </p:nvSpPr>
        <p:spPr>
          <a:xfrm>
            <a:off x="96333" y="5786438"/>
            <a:ext cx="3518405" cy="107156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Calibri Light" panose="020F0302020204030204" pitchFamily="34" charset="0"/>
                <a:cs typeface="Calibri Light" panose="020F0302020204030204" pitchFamily="34" charset="0"/>
              </a:rPr>
              <a:t>Eduardo Rodrigues</a:t>
            </a:r>
          </a:p>
          <a:p>
            <a:pPr marL="0" indent="0">
              <a:buNone/>
            </a:pPr>
            <a:r>
              <a:rPr lang="en-US" sz="1800">
                <a:latin typeface="Calibri Light" panose="020F0302020204030204" pitchFamily="34" charset="0"/>
                <a:cs typeface="Calibri Light" panose="020F0302020204030204" pitchFamily="34" charset="0"/>
                <a:hlinkClick r:id="rId4"/>
              </a:rPr>
              <a:t>eduardodmr@ymail.com</a:t>
            </a:r>
            <a:endParaRPr lang="en-US" sz="18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98365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F5B78D78-8881-3D42-BC9F-07E24C400E94}"/>
              </a:ext>
            </a:extLst>
          </p:cNvPr>
          <p:cNvSpPr txBox="1">
            <a:spLocks/>
          </p:cNvSpPr>
          <p:nvPr/>
        </p:nvSpPr>
        <p:spPr>
          <a:xfrm>
            <a:off x="651488" y="4642062"/>
            <a:ext cx="4541446" cy="828958"/>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spcAft>
                <a:spcPts val="600"/>
              </a:spcAft>
            </a:pPr>
            <a:r>
              <a:rPr lang="en-US">
                <a:solidFill>
                  <a:schemeClr val="accent1">
                    <a:lumMod val="50000"/>
                  </a:schemeClr>
                </a:solidFill>
              </a:rPr>
              <a:t>Business Task</a:t>
            </a:r>
          </a:p>
        </p:txBody>
      </p:sp>
      <p:sp>
        <p:nvSpPr>
          <p:cNvPr id="224" name="Subtitle 2">
            <a:extLst>
              <a:ext uri="{FF2B5EF4-FFF2-40B4-BE49-F238E27FC236}">
                <a16:creationId xmlns:a16="http://schemas.microsoft.com/office/drawing/2014/main" id="{13CE1F4C-19C9-AC45-A6AC-86DD8A2C78F4}"/>
              </a:ext>
            </a:extLst>
          </p:cNvPr>
          <p:cNvSpPr txBox="1">
            <a:spLocks/>
          </p:cNvSpPr>
          <p:nvPr/>
        </p:nvSpPr>
        <p:spPr>
          <a:xfrm>
            <a:off x="4720281" y="4510404"/>
            <a:ext cx="6700758" cy="1792904"/>
          </a:xfrm>
          <a:prstGeom prst="rect">
            <a:avLst/>
          </a:prstGeom>
        </p:spPr>
        <p:txBody>
          <a:bodyPr vert="horz" lIns="91440" tIns="45720" rIns="91440" bIns="45720" rtlCol="0" anchor="b">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solidFill>
                  <a:schemeClr val="accent4"/>
                </a:solidFill>
              </a:rPr>
              <a:t>Understand how annual members and casual riders differ in the way they use Cyclistic bike hire service.</a:t>
            </a:r>
          </a:p>
          <a:p>
            <a:pPr algn="r"/>
            <a:endParaRPr lang="en-US">
              <a:solidFill>
                <a:schemeClr val="accent4"/>
              </a:solidFill>
            </a:endParaRPr>
          </a:p>
        </p:txBody>
      </p:sp>
      <p:pic>
        <p:nvPicPr>
          <p:cNvPr id="37" name="Picture 4" descr="Sophisticated, Clear, and Polished&amp;#39;: Divvy and Data Visualization (Case  Study) — ART+SCIENCE">
            <a:extLst>
              <a:ext uri="{FF2B5EF4-FFF2-40B4-BE49-F238E27FC236}">
                <a16:creationId xmlns:a16="http://schemas.microsoft.com/office/drawing/2014/main" id="{FBCEE764-7298-F448-B0FB-7538D9AFDA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835" b="25835"/>
          <a:stretch/>
        </p:blipFill>
        <p:spPr bwMode="auto">
          <a:xfrm>
            <a:off x="651489" y="683520"/>
            <a:ext cx="10885620" cy="3275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201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 name="Subtitle 2">
            <a:extLst>
              <a:ext uri="{FF2B5EF4-FFF2-40B4-BE49-F238E27FC236}">
                <a16:creationId xmlns:a16="http://schemas.microsoft.com/office/drawing/2014/main" id="{13CE1F4C-19C9-AC45-A6AC-86DD8A2C78F4}"/>
              </a:ext>
            </a:extLst>
          </p:cNvPr>
          <p:cNvSpPr txBox="1">
            <a:spLocks/>
          </p:cNvSpPr>
          <p:nvPr/>
        </p:nvSpPr>
        <p:spPr>
          <a:xfrm>
            <a:off x="455719" y="1157696"/>
            <a:ext cx="5318776" cy="377171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None/>
            </a:pPr>
            <a:r>
              <a:rPr lang="en-US" sz="2200">
                <a:solidFill>
                  <a:schemeClr val="accent4"/>
                </a:solidFill>
              </a:rPr>
              <a:t>The following slides present charts showing trends and insights we have found analysing the data.</a:t>
            </a:r>
          </a:p>
          <a:p>
            <a:pPr marL="0">
              <a:lnSpc>
                <a:spcPct val="90000"/>
              </a:lnSpc>
            </a:pPr>
            <a:endParaRPr lang="en-US" sz="2200"/>
          </a:p>
          <a:p>
            <a:pPr marL="0" indent="0">
              <a:lnSpc>
                <a:spcPct val="90000"/>
              </a:lnSpc>
              <a:buNone/>
            </a:pPr>
            <a:endParaRPr lang="en-US" sz="2200"/>
          </a:p>
          <a:p>
            <a:pPr marL="0" indent="0" algn="r">
              <a:lnSpc>
                <a:spcPct val="90000"/>
              </a:lnSpc>
              <a:buNone/>
            </a:pPr>
            <a:r>
              <a:rPr lang="en-US" sz="2200">
                <a:solidFill>
                  <a:schemeClr val="accent1">
                    <a:lumMod val="50000"/>
                  </a:schemeClr>
                </a:solidFill>
              </a:rPr>
              <a:t>We have used data from August 2020 to August 2021. The sample data used to produce the charts has 99% confidence level and 0.15% margin of error.</a:t>
            </a:r>
          </a:p>
        </p:txBody>
      </p:sp>
      <p:pic>
        <p:nvPicPr>
          <p:cNvPr id="41" name="Picture 8" descr="Chicago Approves $50-million Divvy Bike Share Program Expansion | Mass  Transit">
            <a:extLst>
              <a:ext uri="{FF2B5EF4-FFF2-40B4-BE49-F238E27FC236}">
                <a16:creationId xmlns:a16="http://schemas.microsoft.com/office/drawing/2014/main" id="{8060ABA6-2458-AE43-826C-54A1CE351C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625" r="22876" b="2"/>
          <a:stretch/>
        </p:blipFill>
        <p:spPr bwMode="auto">
          <a:xfrm>
            <a:off x="6230213" y="768334"/>
            <a:ext cx="5318776" cy="5318776"/>
          </a:xfrm>
          <a:custGeom>
            <a:avLst/>
            <a:gdLst/>
            <a:ahLst/>
            <a:cxnLst/>
            <a:rect l="l" t="t" r="r" b="b"/>
            <a:pathLst>
              <a:path w="5768526" h="5768526">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455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469D08-15BC-2740-ACAC-7C4EBD8337DF}"/>
              </a:ext>
            </a:extLst>
          </p:cNvPr>
          <p:cNvPicPr>
            <a:picLocks/>
          </p:cNvPicPr>
          <p:nvPr/>
        </p:nvPicPr>
        <p:blipFill>
          <a:blip r:embed="rId2"/>
          <a:srcRect/>
          <a:stretch/>
        </p:blipFill>
        <p:spPr>
          <a:xfrm>
            <a:off x="5062654" y="1215483"/>
            <a:ext cx="6811122" cy="4884234"/>
          </a:xfrm>
          <a:prstGeom prst="rect">
            <a:avLst/>
          </a:prstGeom>
          <a:solidFill>
            <a:schemeClr val="bg1"/>
          </a:solidFill>
        </p:spPr>
      </p:pic>
      <p:sp>
        <p:nvSpPr>
          <p:cNvPr id="184" name="Subtitle 2">
            <a:extLst>
              <a:ext uri="{FF2B5EF4-FFF2-40B4-BE49-F238E27FC236}">
                <a16:creationId xmlns:a16="http://schemas.microsoft.com/office/drawing/2014/main" id="{44C299C7-D06A-6B42-BF27-0144CBF59228}"/>
              </a:ext>
            </a:extLst>
          </p:cNvPr>
          <p:cNvSpPr txBox="1">
            <a:spLocks/>
          </p:cNvSpPr>
          <p:nvPr/>
        </p:nvSpPr>
        <p:spPr>
          <a:xfrm>
            <a:off x="318224" y="2594155"/>
            <a:ext cx="4014439" cy="1669690"/>
          </a:xfrm>
          <a:prstGeom prst="rect">
            <a:avLst/>
          </a:prstGeom>
        </p:spPr>
        <p:txBody>
          <a:bodyPr vert="horz" lIns="91440" tIns="45720" rIns="91440" bIns="45720" rtlCol="0" anchor="b">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b="1">
                <a:solidFill>
                  <a:schemeClr val="bg1"/>
                </a:solidFill>
              </a:rPr>
              <a:t>Members</a:t>
            </a:r>
            <a:r>
              <a:rPr lang="en-US">
                <a:solidFill>
                  <a:schemeClr val="bg1"/>
                </a:solidFill>
              </a:rPr>
              <a:t> ride more than </a:t>
            </a:r>
            <a:r>
              <a:rPr lang="en-US" b="1">
                <a:solidFill>
                  <a:schemeClr val="bg1"/>
                </a:solidFill>
              </a:rPr>
              <a:t>casuals</a:t>
            </a:r>
            <a:r>
              <a:rPr lang="en-US">
                <a:solidFill>
                  <a:schemeClr val="bg1"/>
                </a:solidFill>
              </a:rPr>
              <a:t>. </a:t>
            </a:r>
          </a:p>
          <a:p>
            <a:pPr algn="r"/>
            <a:endParaRPr lang="en-US">
              <a:solidFill>
                <a:schemeClr val="accent4"/>
              </a:solidFill>
            </a:endParaRPr>
          </a:p>
        </p:txBody>
      </p:sp>
      <p:sp>
        <p:nvSpPr>
          <p:cNvPr id="4" name="Subtitle 2">
            <a:extLst>
              <a:ext uri="{FF2B5EF4-FFF2-40B4-BE49-F238E27FC236}">
                <a16:creationId xmlns:a16="http://schemas.microsoft.com/office/drawing/2014/main" id="{9BC0AF26-95BD-1E46-9588-7287AF2C863F}"/>
              </a:ext>
            </a:extLst>
          </p:cNvPr>
          <p:cNvSpPr txBox="1">
            <a:spLocks/>
          </p:cNvSpPr>
          <p:nvPr/>
        </p:nvSpPr>
        <p:spPr>
          <a:xfrm>
            <a:off x="144275" y="306662"/>
            <a:ext cx="9301498" cy="908821"/>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solidFill>
                  <a:schemeClr val="bg1"/>
                </a:solidFill>
              </a:rPr>
              <a:t>Rides Per Membership Type</a:t>
            </a:r>
          </a:p>
          <a:p>
            <a:pPr algn="r"/>
            <a:endParaRPr lang="en-US" sz="3200">
              <a:solidFill>
                <a:schemeClr val="accent4"/>
              </a:solidFill>
            </a:endParaRPr>
          </a:p>
        </p:txBody>
      </p:sp>
    </p:spTree>
    <p:extLst>
      <p:ext uri="{BB962C8B-B14F-4D97-AF65-F5344CB8AC3E}">
        <p14:creationId xmlns:p14="http://schemas.microsoft.com/office/powerpoint/2010/main" val="326672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descr="Chart, line chart&#10;&#10;Description automatically generated">
            <a:extLst>
              <a:ext uri="{FF2B5EF4-FFF2-40B4-BE49-F238E27FC236}">
                <a16:creationId xmlns:a16="http://schemas.microsoft.com/office/drawing/2014/main" id="{13469D08-15BC-2740-ACAC-7C4EBD8337DF}"/>
              </a:ext>
            </a:extLst>
          </p:cNvPr>
          <p:cNvPicPr>
            <a:picLocks noChangeAspect="1"/>
          </p:cNvPicPr>
          <p:nvPr/>
        </p:nvPicPr>
        <p:blipFill>
          <a:blip r:embed="rId2"/>
          <a:stretch>
            <a:fillRect/>
          </a:stretch>
        </p:blipFill>
        <p:spPr>
          <a:xfrm>
            <a:off x="5062322" y="1012952"/>
            <a:ext cx="6890561" cy="5304045"/>
          </a:xfrm>
          <a:prstGeom prst="rect">
            <a:avLst/>
          </a:prstGeom>
          <a:solidFill>
            <a:schemeClr val="bg1"/>
          </a:solidFill>
        </p:spPr>
      </p:pic>
      <p:sp>
        <p:nvSpPr>
          <p:cNvPr id="184" name="Subtitle 2">
            <a:extLst>
              <a:ext uri="{FF2B5EF4-FFF2-40B4-BE49-F238E27FC236}">
                <a16:creationId xmlns:a16="http://schemas.microsoft.com/office/drawing/2014/main" id="{44C299C7-D06A-6B42-BF27-0144CBF59228}"/>
              </a:ext>
            </a:extLst>
          </p:cNvPr>
          <p:cNvSpPr txBox="1">
            <a:spLocks/>
          </p:cNvSpPr>
          <p:nvPr/>
        </p:nvSpPr>
        <p:spPr>
          <a:xfrm>
            <a:off x="239117" y="1012952"/>
            <a:ext cx="4551796" cy="5119624"/>
          </a:xfrm>
          <a:prstGeom prst="rect">
            <a:avLst/>
          </a:prstGeom>
        </p:spPr>
        <p:txBody>
          <a:bodyPr vert="horz" lIns="91440" tIns="45720" rIns="91440" bIns="45720" rtlCol="0" anchor="b">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sz="2200">
                <a:solidFill>
                  <a:schemeClr val="bg1"/>
                </a:solidFill>
              </a:rPr>
              <a:t>The number of rides by casual riders on the weekend is much higher than on the rest of the week.</a:t>
            </a:r>
          </a:p>
          <a:p>
            <a:pPr marL="0" indent="0" algn="r">
              <a:lnSpc>
                <a:spcPct val="150000"/>
              </a:lnSpc>
              <a:buNone/>
            </a:pPr>
            <a:endParaRPr lang="en-US" sz="2200">
              <a:solidFill>
                <a:schemeClr val="bg1"/>
              </a:solidFill>
            </a:endParaRPr>
          </a:p>
          <a:p>
            <a:pPr marL="0" indent="0" algn="r">
              <a:lnSpc>
                <a:spcPct val="150000"/>
              </a:lnSpc>
              <a:buNone/>
            </a:pPr>
            <a:r>
              <a:rPr lang="en-US" sz="2200">
                <a:solidFill>
                  <a:schemeClr val="bg1"/>
                </a:solidFill>
              </a:rPr>
              <a:t>Members tend to use the service evenly during the week with a slight decrease on Sunday. </a:t>
            </a:r>
          </a:p>
          <a:p>
            <a:pPr algn="r"/>
            <a:endParaRPr lang="en-US" sz="2200">
              <a:solidFill>
                <a:schemeClr val="accent4"/>
              </a:solidFill>
            </a:endParaRPr>
          </a:p>
        </p:txBody>
      </p:sp>
      <p:sp>
        <p:nvSpPr>
          <p:cNvPr id="186" name="Subtitle 2">
            <a:extLst>
              <a:ext uri="{FF2B5EF4-FFF2-40B4-BE49-F238E27FC236}">
                <a16:creationId xmlns:a16="http://schemas.microsoft.com/office/drawing/2014/main" id="{D0D11AB0-C768-7244-9199-4EEDD061696F}"/>
              </a:ext>
            </a:extLst>
          </p:cNvPr>
          <p:cNvSpPr txBox="1">
            <a:spLocks/>
          </p:cNvSpPr>
          <p:nvPr/>
        </p:nvSpPr>
        <p:spPr>
          <a:xfrm>
            <a:off x="144275" y="306662"/>
            <a:ext cx="9301498" cy="908821"/>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solidFill>
                  <a:schemeClr val="bg1"/>
                </a:solidFill>
              </a:rPr>
              <a:t>Rides Per Day</a:t>
            </a:r>
          </a:p>
          <a:p>
            <a:pPr algn="r"/>
            <a:endParaRPr lang="en-US" sz="3200">
              <a:solidFill>
                <a:schemeClr val="accent4"/>
              </a:solidFill>
            </a:endParaRPr>
          </a:p>
        </p:txBody>
      </p:sp>
    </p:spTree>
    <p:extLst>
      <p:ext uri="{BB962C8B-B14F-4D97-AF65-F5344CB8AC3E}">
        <p14:creationId xmlns:p14="http://schemas.microsoft.com/office/powerpoint/2010/main" val="3376554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469D08-15BC-2740-ACAC-7C4EBD8337DF}"/>
              </a:ext>
            </a:extLst>
          </p:cNvPr>
          <p:cNvPicPr>
            <a:picLocks/>
          </p:cNvPicPr>
          <p:nvPr/>
        </p:nvPicPr>
        <p:blipFill>
          <a:blip r:embed="rId2"/>
          <a:srcRect/>
          <a:stretch/>
        </p:blipFill>
        <p:spPr>
          <a:xfrm>
            <a:off x="5050122" y="1000624"/>
            <a:ext cx="6890561" cy="5302800"/>
          </a:xfrm>
          <a:prstGeom prst="rect">
            <a:avLst/>
          </a:prstGeom>
          <a:solidFill>
            <a:schemeClr val="bg1"/>
          </a:solidFill>
        </p:spPr>
      </p:pic>
      <p:sp>
        <p:nvSpPr>
          <p:cNvPr id="184" name="Subtitle 2">
            <a:extLst>
              <a:ext uri="{FF2B5EF4-FFF2-40B4-BE49-F238E27FC236}">
                <a16:creationId xmlns:a16="http://schemas.microsoft.com/office/drawing/2014/main" id="{44C299C7-D06A-6B42-BF27-0144CBF59228}"/>
              </a:ext>
            </a:extLst>
          </p:cNvPr>
          <p:cNvSpPr txBox="1">
            <a:spLocks/>
          </p:cNvSpPr>
          <p:nvPr/>
        </p:nvSpPr>
        <p:spPr>
          <a:xfrm>
            <a:off x="144275" y="2412945"/>
            <a:ext cx="4661210" cy="2032109"/>
          </a:xfrm>
          <a:prstGeom prst="rect">
            <a:avLst/>
          </a:prstGeom>
        </p:spPr>
        <p:txBody>
          <a:bodyPr vert="horz" lIns="91440" tIns="45720" rIns="91440" bIns="45720" rtlCol="0" anchor="b">
            <a:normAutofit fontScale="92500" lnSpcReduction="1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a:solidFill>
                  <a:schemeClr val="bg1"/>
                </a:solidFill>
              </a:rPr>
              <a:t>The number of rides done by members is higher than by casuals during the most of the week except on the weekends. </a:t>
            </a:r>
          </a:p>
          <a:p>
            <a:pPr algn="r"/>
            <a:endParaRPr lang="en-US">
              <a:solidFill>
                <a:schemeClr val="accent4"/>
              </a:solidFill>
            </a:endParaRPr>
          </a:p>
        </p:txBody>
      </p:sp>
      <p:sp>
        <p:nvSpPr>
          <p:cNvPr id="4" name="Subtitle 2">
            <a:extLst>
              <a:ext uri="{FF2B5EF4-FFF2-40B4-BE49-F238E27FC236}">
                <a16:creationId xmlns:a16="http://schemas.microsoft.com/office/drawing/2014/main" id="{6EACC557-55A6-DB47-A18B-51D14008216E}"/>
              </a:ext>
            </a:extLst>
          </p:cNvPr>
          <p:cNvSpPr txBox="1">
            <a:spLocks/>
          </p:cNvSpPr>
          <p:nvPr/>
        </p:nvSpPr>
        <p:spPr>
          <a:xfrm>
            <a:off x="144275" y="306662"/>
            <a:ext cx="9301498" cy="908821"/>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solidFill>
                  <a:schemeClr val="bg1"/>
                </a:solidFill>
              </a:rPr>
              <a:t>Rides Per Day</a:t>
            </a:r>
          </a:p>
          <a:p>
            <a:pPr algn="r"/>
            <a:endParaRPr lang="en-US" sz="3200">
              <a:solidFill>
                <a:schemeClr val="accent4"/>
              </a:solidFill>
            </a:endParaRPr>
          </a:p>
        </p:txBody>
      </p:sp>
    </p:spTree>
    <p:extLst>
      <p:ext uri="{BB962C8B-B14F-4D97-AF65-F5344CB8AC3E}">
        <p14:creationId xmlns:p14="http://schemas.microsoft.com/office/powerpoint/2010/main" val="268045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469D08-15BC-2740-ACAC-7C4EBD8337DF}"/>
              </a:ext>
            </a:extLst>
          </p:cNvPr>
          <p:cNvPicPr>
            <a:picLocks/>
          </p:cNvPicPr>
          <p:nvPr/>
        </p:nvPicPr>
        <p:blipFill>
          <a:blip r:embed="rId2"/>
          <a:srcRect/>
          <a:stretch/>
        </p:blipFill>
        <p:spPr>
          <a:xfrm>
            <a:off x="3998976" y="1215483"/>
            <a:ext cx="7693151" cy="4868325"/>
          </a:xfrm>
          <a:prstGeom prst="rect">
            <a:avLst/>
          </a:prstGeom>
          <a:solidFill>
            <a:schemeClr val="bg1"/>
          </a:solidFill>
        </p:spPr>
      </p:pic>
      <p:sp>
        <p:nvSpPr>
          <p:cNvPr id="184" name="Subtitle 2">
            <a:extLst>
              <a:ext uri="{FF2B5EF4-FFF2-40B4-BE49-F238E27FC236}">
                <a16:creationId xmlns:a16="http://schemas.microsoft.com/office/drawing/2014/main" id="{44C299C7-D06A-6B42-BF27-0144CBF59228}"/>
              </a:ext>
            </a:extLst>
          </p:cNvPr>
          <p:cNvSpPr txBox="1">
            <a:spLocks/>
          </p:cNvSpPr>
          <p:nvPr/>
        </p:nvSpPr>
        <p:spPr>
          <a:xfrm>
            <a:off x="243841" y="2072469"/>
            <a:ext cx="3267456" cy="337825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buNone/>
            </a:pPr>
            <a:r>
              <a:rPr lang="en-US">
                <a:solidFill>
                  <a:schemeClr val="bg1"/>
                </a:solidFill>
              </a:rPr>
              <a:t>The classic bike type is the one preferred among riders. </a:t>
            </a:r>
          </a:p>
        </p:txBody>
      </p:sp>
      <p:sp>
        <p:nvSpPr>
          <p:cNvPr id="4" name="Subtitle 2">
            <a:extLst>
              <a:ext uri="{FF2B5EF4-FFF2-40B4-BE49-F238E27FC236}">
                <a16:creationId xmlns:a16="http://schemas.microsoft.com/office/drawing/2014/main" id="{6EACC557-55A6-DB47-A18B-51D14008216E}"/>
              </a:ext>
            </a:extLst>
          </p:cNvPr>
          <p:cNvSpPr txBox="1">
            <a:spLocks/>
          </p:cNvSpPr>
          <p:nvPr/>
        </p:nvSpPr>
        <p:spPr>
          <a:xfrm>
            <a:off x="144275" y="306662"/>
            <a:ext cx="9301498" cy="908821"/>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solidFill>
                  <a:schemeClr val="bg1"/>
                </a:solidFill>
              </a:rPr>
              <a:t>Rides Per Bike Type</a:t>
            </a:r>
          </a:p>
          <a:p>
            <a:pPr algn="r"/>
            <a:endParaRPr lang="en-US" sz="3200">
              <a:solidFill>
                <a:schemeClr val="accent4"/>
              </a:solidFill>
            </a:endParaRPr>
          </a:p>
        </p:txBody>
      </p:sp>
    </p:spTree>
    <p:extLst>
      <p:ext uri="{BB962C8B-B14F-4D97-AF65-F5344CB8AC3E}">
        <p14:creationId xmlns:p14="http://schemas.microsoft.com/office/powerpoint/2010/main" val="183760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469D08-15BC-2740-ACAC-7C4EBD8337DF}"/>
              </a:ext>
            </a:extLst>
          </p:cNvPr>
          <p:cNvPicPr>
            <a:picLocks/>
          </p:cNvPicPr>
          <p:nvPr/>
        </p:nvPicPr>
        <p:blipFill>
          <a:blip r:embed="rId2"/>
          <a:srcRect/>
          <a:stretch/>
        </p:blipFill>
        <p:spPr>
          <a:xfrm>
            <a:off x="4572000" y="1089689"/>
            <a:ext cx="7376159" cy="5343813"/>
          </a:xfrm>
          <a:prstGeom prst="rect">
            <a:avLst/>
          </a:prstGeom>
          <a:solidFill>
            <a:schemeClr val="bg1"/>
          </a:solidFill>
        </p:spPr>
      </p:pic>
      <p:sp>
        <p:nvSpPr>
          <p:cNvPr id="184" name="Subtitle 2">
            <a:extLst>
              <a:ext uri="{FF2B5EF4-FFF2-40B4-BE49-F238E27FC236}">
                <a16:creationId xmlns:a16="http://schemas.microsoft.com/office/drawing/2014/main" id="{44C299C7-D06A-6B42-BF27-0144CBF59228}"/>
              </a:ext>
            </a:extLst>
          </p:cNvPr>
          <p:cNvSpPr txBox="1">
            <a:spLocks/>
          </p:cNvSpPr>
          <p:nvPr/>
        </p:nvSpPr>
        <p:spPr>
          <a:xfrm>
            <a:off x="144275" y="1739872"/>
            <a:ext cx="4218431" cy="337825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solidFill>
                  <a:schemeClr val="bg1"/>
                </a:solidFill>
              </a:rPr>
              <a:t>Casual riders average ride length is 2.3 times greater than member’s.</a:t>
            </a:r>
          </a:p>
        </p:txBody>
      </p:sp>
      <p:sp>
        <p:nvSpPr>
          <p:cNvPr id="4" name="Subtitle 2">
            <a:extLst>
              <a:ext uri="{FF2B5EF4-FFF2-40B4-BE49-F238E27FC236}">
                <a16:creationId xmlns:a16="http://schemas.microsoft.com/office/drawing/2014/main" id="{6EACC557-55A6-DB47-A18B-51D14008216E}"/>
              </a:ext>
            </a:extLst>
          </p:cNvPr>
          <p:cNvSpPr txBox="1">
            <a:spLocks/>
          </p:cNvSpPr>
          <p:nvPr/>
        </p:nvSpPr>
        <p:spPr>
          <a:xfrm>
            <a:off x="144275" y="306662"/>
            <a:ext cx="9301498" cy="908821"/>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solidFill>
                  <a:schemeClr val="bg1"/>
                </a:solidFill>
              </a:rPr>
              <a:t>Average Ride Length</a:t>
            </a:r>
          </a:p>
          <a:p>
            <a:pPr algn="r"/>
            <a:endParaRPr lang="en-US" sz="3200">
              <a:solidFill>
                <a:schemeClr val="accent4"/>
              </a:solidFill>
            </a:endParaRPr>
          </a:p>
        </p:txBody>
      </p:sp>
    </p:spTree>
    <p:extLst>
      <p:ext uri="{BB962C8B-B14F-4D97-AF65-F5344CB8AC3E}">
        <p14:creationId xmlns:p14="http://schemas.microsoft.com/office/powerpoint/2010/main" val="1194801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469D08-15BC-2740-ACAC-7C4EBD8337DF}"/>
              </a:ext>
            </a:extLst>
          </p:cNvPr>
          <p:cNvPicPr>
            <a:picLocks/>
          </p:cNvPicPr>
          <p:nvPr/>
        </p:nvPicPr>
        <p:blipFill>
          <a:blip r:embed="rId2"/>
          <a:srcRect/>
          <a:stretch/>
        </p:blipFill>
        <p:spPr>
          <a:xfrm>
            <a:off x="4559808" y="1089689"/>
            <a:ext cx="7331067" cy="5461649"/>
          </a:xfrm>
          <a:prstGeom prst="rect">
            <a:avLst/>
          </a:prstGeom>
          <a:solidFill>
            <a:schemeClr val="bg1"/>
          </a:solidFill>
        </p:spPr>
      </p:pic>
      <p:sp>
        <p:nvSpPr>
          <p:cNvPr id="184" name="Subtitle 2">
            <a:extLst>
              <a:ext uri="{FF2B5EF4-FFF2-40B4-BE49-F238E27FC236}">
                <a16:creationId xmlns:a16="http://schemas.microsoft.com/office/drawing/2014/main" id="{44C299C7-D06A-6B42-BF27-0144CBF59228}"/>
              </a:ext>
            </a:extLst>
          </p:cNvPr>
          <p:cNvSpPr txBox="1">
            <a:spLocks/>
          </p:cNvSpPr>
          <p:nvPr/>
        </p:nvSpPr>
        <p:spPr>
          <a:xfrm>
            <a:off x="144275" y="1526300"/>
            <a:ext cx="4330189" cy="458842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200">
                <a:solidFill>
                  <a:schemeClr val="bg1"/>
                </a:solidFill>
              </a:rPr>
              <a:t>The average ride length of casual riders is much higher than member’s. Also, it fluctuates much more while member’s doesn’t change much, especially from Monday to Friday.</a:t>
            </a:r>
          </a:p>
        </p:txBody>
      </p:sp>
      <p:sp>
        <p:nvSpPr>
          <p:cNvPr id="4" name="Subtitle 2">
            <a:extLst>
              <a:ext uri="{FF2B5EF4-FFF2-40B4-BE49-F238E27FC236}">
                <a16:creationId xmlns:a16="http://schemas.microsoft.com/office/drawing/2014/main" id="{6EACC557-55A6-DB47-A18B-51D14008216E}"/>
              </a:ext>
            </a:extLst>
          </p:cNvPr>
          <p:cNvSpPr txBox="1">
            <a:spLocks/>
          </p:cNvSpPr>
          <p:nvPr/>
        </p:nvSpPr>
        <p:spPr>
          <a:xfrm>
            <a:off x="144275" y="306662"/>
            <a:ext cx="9301498" cy="908821"/>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solidFill>
                  <a:schemeClr val="bg1"/>
                </a:solidFill>
              </a:rPr>
              <a:t>Average Ride Length Split by Days</a:t>
            </a:r>
          </a:p>
          <a:p>
            <a:pPr algn="r"/>
            <a:endParaRPr lang="en-US" sz="3200">
              <a:solidFill>
                <a:schemeClr val="accent4"/>
              </a:solidFill>
            </a:endParaRPr>
          </a:p>
        </p:txBody>
      </p:sp>
    </p:spTree>
    <p:extLst>
      <p:ext uri="{BB962C8B-B14F-4D97-AF65-F5344CB8AC3E}">
        <p14:creationId xmlns:p14="http://schemas.microsoft.com/office/powerpoint/2010/main" val="3537077659"/>
      </p:ext>
    </p:extLst>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emplate/>
  <TotalTime>264</TotalTime>
  <Words>623</Words>
  <Application>Microsoft Macintosh PowerPoint</Application>
  <PresentationFormat>Widescreen</PresentationFormat>
  <Paragraphs>63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 Light</vt:lpstr>
      <vt:lpstr>Neue Haas Grotesk Text Pro</vt:lpstr>
      <vt:lpstr>PunchcardVTI</vt:lpstr>
      <vt:lpstr>Cyclistic  Bike-Share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Cyclistic  Bike-Share</dc:title>
  <dc:creator>Eduardo Rodrigues</dc:creator>
  <cp:lastModifiedBy>Eduardo Rodrigues</cp:lastModifiedBy>
  <cp:revision>9</cp:revision>
  <dcterms:created xsi:type="dcterms:W3CDTF">2021-09-17T00:17:47Z</dcterms:created>
  <dcterms:modified xsi:type="dcterms:W3CDTF">2021-09-20T20:46:20Z</dcterms:modified>
</cp:coreProperties>
</file>